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60" r:id="rId5"/>
    <p:sldId id="264" r:id="rId6"/>
    <p:sldId id="262" r:id="rId7"/>
    <p:sldId id="263" r:id="rId8"/>
    <p:sldId id="266" r:id="rId9"/>
    <p:sldId id="267" r:id="rId10"/>
    <p:sldId id="272" r:id="rId11"/>
    <p:sldId id="269" r:id="rId12"/>
    <p:sldId id="268" r:id="rId13"/>
    <p:sldId id="271" r:id="rId14"/>
    <p:sldId id="27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D1A-91C6-449C-A075-D86EDA6D9E2B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C998-7A78-4CE0-B0E6-AF9E74854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66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D1A-91C6-449C-A075-D86EDA6D9E2B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C998-7A78-4CE0-B0E6-AF9E74854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07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D1A-91C6-449C-A075-D86EDA6D9E2B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C998-7A78-4CE0-B0E6-AF9E74854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17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29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D1A-91C6-449C-A075-D86EDA6D9E2B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C998-7A78-4CE0-B0E6-AF9E74854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57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D1A-91C6-449C-A075-D86EDA6D9E2B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C998-7A78-4CE0-B0E6-AF9E74854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19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D1A-91C6-449C-A075-D86EDA6D9E2B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C998-7A78-4CE0-B0E6-AF9E74854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27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D1A-91C6-449C-A075-D86EDA6D9E2B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C998-7A78-4CE0-B0E6-AF9E74854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56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D1A-91C6-449C-A075-D86EDA6D9E2B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C998-7A78-4CE0-B0E6-AF9E74854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55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D1A-91C6-449C-A075-D86EDA6D9E2B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C998-7A78-4CE0-B0E6-AF9E74854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6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D1A-91C6-449C-A075-D86EDA6D9E2B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C998-7A78-4CE0-B0E6-AF9E74854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30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D1A-91C6-449C-A075-D86EDA6D9E2B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C998-7A78-4CE0-B0E6-AF9E74854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6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6D1A-91C6-449C-A075-D86EDA6D9E2B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9C998-7A78-4CE0-B0E6-AF9E74854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53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FDF1-BAE2-8148-84AD-1A5B55E9C648}"/>
              </a:ext>
            </a:extLst>
          </p:cNvPr>
          <p:cNvSpPr txBox="1">
            <a:spLocks/>
          </p:cNvSpPr>
          <p:nvPr/>
        </p:nvSpPr>
        <p:spPr>
          <a:xfrm>
            <a:off x="544055" y="256124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 smtClean="0">
                <a:solidFill>
                  <a:prstClr val="black"/>
                </a:solidFill>
                <a:latin typeface="Montserrat" pitchFamily="2" charset="77"/>
              </a:rPr>
              <a:t>I CONGRESO NACIONAL DE PROFESORES RFEJYDA </a:t>
            </a:r>
            <a:endParaRPr lang="es-ES" sz="125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1" y="5921293"/>
            <a:ext cx="705144" cy="6825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8596" y="491038"/>
            <a:ext cx="5006041" cy="672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544056" y="610219"/>
            <a:ext cx="4467693" cy="385940"/>
          </a:xfrm>
          <a:prstGeom prst="rect">
            <a:avLst/>
          </a:prstGeom>
        </p:spPr>
        <p:txBody>
          <a:bodyPr vert="horz" lIns="95232" tIns="47616" rIns="95232" bIns="47616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2348">
              <a:defRPr/>
            </a:pPr>
            <a:r>
              <a:rPr lang="es-ES" sz="1875" b="1" dirty="0" smtClean="0">
                <a:solidFill>
                  <a:sysClr val="windowText" lastClr="000000"/>
                </a:solidFill>
                <a:latin typeface="Montserrat Medium"/>
              </a:rPr>
              <a:t>PLAN NACIONAL DE TECNIFICACIÓN</a:t>
            </a:r>
            <a:endParaRPr lang="es-ES" sz="1875" b="1" dirty="0">
              <a:solidFill>
                <a:sysClr val="windowText" lastClr="000000"/>
              </a:solidFill>
              <a:latin typeface="Montserrat Medium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60EFC3-94AD-4E58-8FAC-15A89B8B7CAD}"/>
              </a:ext>
            </a:extLst>
          </p:cNvPr>
          <p:cNvSpPr txBox="1">
            <a:spLocks/>
          </p:cNvSpPr>
          <p:nvPr/>
        </p:nvSpPr>
        <p:spPr>
          <a:xfrm>
            <a:off x="440527" y="1209008"/>
            <a:ext cx="10951637" cy="96860"/>
          </a:xfrm>
          <a:prstGeom prst="rect">
            <a:avLst/>
          </a:prstGeom>
        </p:spPr>
        <p:txBody>
          <a:bodyPr vert="horz" lIns="95232" tIns="47616" rIns="95232" bIns="47616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2083" b="1" dirty="0">
                <a:latin typeface="Montserrat Light" panose="00000400000000000000" pitchFamily="2" charset="0"/>
              </a:rPr>
              <a:t> </a:t>
            </a:r>
            <a:r>
              <a:rPr lang="es-ES" sz="2083" b="1" dirty="0">
                <a:solidFill>
                  <a:sysClr val="windowText" lastClr="000000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8625A7-1DDC-45A8-9FDE-910AEBE1D362}"/>
              </a:ext>
            </a:extLst>
          </p:cNvPr>
          <p:cNvSpPr txBox="1">
            <a:spLocks/>
          </p:cNvSpPr>
          <p:nvPr/>
        </p:nvSpPr>
        <p:spPr>
          <a:xfrm>
            <a:off x="696308" y="2222359"/>
            <a:ext cx="9840264" cy="1376518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8D20D-82B6-49BF-A328-99E4796696E0}"/>
              </a:ext>
            </a:extLst>
          </p:cNvPr>
          <p:cNvSpPr/>
          <p:nvPr/>
        </p:nvSpPr>
        <p:spPr>
          <a:xfrm>
            <a:off x="1837" y="1486877"/>
            <a:ext cx="12188326" cy="96860"/>
          </a:xfrm>
          <a:prstGeom prst="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DB8545-D46C-435D-A3B8-22F1046BDA78}"/>
              </a:ext>
            </a:extLst>
          </p:cNvPr>
          <p:cNvSpPr txBox="1">
            <a:spLocks/>
          </p:cNvSpPr>
          <p:nvPr/>
        </p:nvSpPr>
        <p:spPr>
          <a:xfrm>
            <a:off x="925636" y="1924785"/>
            <a:ext cx="10616331" cy="3617599"/>
          </a:xfrm>
          <a:prstGeom prst="rect">
            <a:avLst/>
          </a:prstGeom>
        </p:spPr>
        <p:txBody>
          <a:bodyPr vert="horz" lIns="95232" tIns="47616" rIns="95232" bIns="47616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2348">
              <a:spcBef>
                <a:spcPts val="1042"/>
              </a:spcBef>
              <a:buNone/>
              <a:defRPr/>
            </a:pPr>
            <a:r>
              <a:rPr lang="es-ES" sz="6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 DE TRABAJO</a:t>
            </a:r>
            <a:endParaRPr lang="es-ES" sz="66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r>
              <a:rPr lang="es-ES" sz="6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ES" sz="6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 DE TECNIFICACIÓN EN JUDO RFEJYDA </a:t>
            </a: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997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FDF1-BAE2-8148-84AD-1A5B55E9C648}"/>
              </a:ext>
            </a:extLst>
          </p:cNvPr>
          <p:cNvSpPr txBox="1">
            <a:spLocks/>
          </p:cNvSpPr>
          <p:nvPr/>
        </p:nvSpPr>
        <p:spPr>
          <a:xfrm>
            <a:off x="544055" y="256124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 smtClean="0">
                <a:solidFill>
                  <a:prstClr val="black"/>
                </a:solidFill>
                <a:latin typeface="Montserrat" pitchFamily="2" charset="77"/>
              </a:rPr>
              <a:t>I CONGRESO NACIONAL DE PROFESORES RFEJYDA </a:t>
            </a:r>
            <a:endParaRPr lang="es-ES" sz="125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1" y="5921293"/>
            <a:ext cx="705144" cy="6825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8596" y="491038"/>
            <a:ext cx="5006041" cy="672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544056" y="610219"/>
            <a:ext cx="4467693" cy="385940"/>
          </a:xfrm>
          <a:prstGeom prst="rect">
            <a:avLst/>
          </a:prstGeom>
        </p:spPr>
        <p:txBody>
          <a:bodyPr vert="horz" lIns="95232" tIns="47616" rIns="95232" bIns="47616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2348">
              <a:defRPr/>
            </a:pPr>
            <a:r>
              <a:rPr lang="es-ES" sz="1875" b="1" dirty="0" smtClean="0">
                <a:solidFill>
                  <a:sysClr val="windowText" lastClr="000000"/>
                </a:solidFill>
                <a:latin typeface="Montserrat Medium"/>
              </a:rPr>
              <a:t>PLAN NACIONAL DE TECNIFICACIÓN</a:t>
            </a:r>
            <a:endParaRPr lang="es-ES" sz="1875" b="1" dirty="0">
              <a:solidFill>
                <a:sysClr val="windowText" lastClr="000000"/>
              </a:solidFill>
              <a:latin typeface="Montserrat Medium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60EFC3-94AD-4E58-8FAC-15A89B8B7CAD}"/>
              </a:ext>
            </a:extLst>
          </p:cNvPr>
          <p:cNvSpPr txBox="1">
            <a:spLocks/>
          </p:cNvSpPr>
          <p:nvPr/>
        </p:nvSpPr>
        <p:spPr>
          <a:xfrm>
            <a:off x="440527" y="1209008"/>
            <a:ext cx="10951637" cy="96860"/>
          </a:xfrm>
          <a:prstGeom prst="rect">
            <a:avLst/>
          </a:prstGeom>
        </p:spPr>
        <p:txBody>
          <a:bodyPr vert="horz" lIns="95232" tIns="47616" rIns="95232" bIns="47616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2083" b="1" dirty="0">
                <a:latin typeface="Montserrat Light" panose="00000400000000000000" pitchFamily="2" charset="0"/>
              </a:rPr>
              <a:t> </a:t>
            </a:r>
            <a:r>
              <a:rPr lang="es-ES" sz="2083" b="1" dirty="0">
                <a:solidFill>
                  <a:sysClr val="windowText" lastClr="000000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8625A7-1DDC-45A8-9FDE-910AEBE1D362}"/>
              </a:ext>
            </a:extLst>
          </p:cNvPr>
          <p:cNvSpPr txBox="1">
            <a:spLocks/>
          </p:cNvSpPr>
          <p:nvPr/>
        </p:nvSpPr>
        <p:spPr>
          <a:xfrm>
            <a:off x="696308" y="2222359"/>
            <a:ext cx="9840264" cy="2651482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8D20D-82B6-49BF-A328-99E4796696E0}"/>
              </a:ext>
            </a:extLst>
          </p:cNvPr>
          <p:cNvSpPr/>
          <p:nvPr/>
        </p:nvSpPr>
        <p:spPr>
          <a:xfrm>
            <a:off x="1837" y="1486877"/>
            <a:ext cx="12188326" cy="96860"/>
          </a:xfrm>
          <a:prstGeom prst="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DB8545-D46C-435D-A3B8-22F1046BDA78}"/>
              </a:ext>
            </a:extLst>
          </p:cNvPr>
          <p:cNvSpPr txBox="1">
            <a:spLocks/>
          </p:cNvSpPr>
          <p:nvPr/>
        </p:nvSpPr>
        <p:spPr>
          <a:xfrm>
            <a:off x="897644" y="1764746"/>
            <a:ext cx="9840264" cy="880800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JUDO ESPAÑOL: MODELO MIXTO  </a:t>
            </a: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2645546"/>
            <a:ext cx="10515600" cy="3531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Ofrecer a los clubes y deportistas que </a:t>
            </a:r>
            <a:r>
              <a:rPr lang="es-ES" b="1" dirty="0" smtClean="0">
                <a:solidFill>
                  <a:schemeClr val="accent4"/>
                </a:solidFill>
              </a:rPr>
              <a:t>lo necesitan/desean </a:t>
            </a:r>
            <a:r>
              <a:rPr lang="es-ES" dirty="0" smtClean="0"/>
              <a:t>la posibilidad de continuar su desarrollo. </a:t>
            </a:r>
            <a:r>
              <a:rPr lang="es-ES" b="1" dirty="0" smtClean="0">
                <a:solidFill>
                  <a:schemeClr val="accent4"/>
                </a:solidFill>
              </a:rPr>
              <a:t>No perder talento. </a:t>
            </a:r>
          </a:p>
          <a:p>
            <a:pPr marL="0" indent="0">
              <a:buNone/>
            </a:pPr>
            <a:r>
              <a:rPr lang="es-ES" dirty="0" smtClean="0"/>
              <a:t>ESTRATEGIAS: </a:t>
            </a:r>
            <a:r>
              <a:rPr lang="es-ES" b="1" dirty="0" smtClean="0">
                <a:solidFill>
                  <a:schemeClr val="accent4"/>
                </a:solidFill>
              </a:rPr>
              <a:t>CONFIANZA</a:t>
            </a:r>
            <a:r>
              <a:rPr lang="es-ES" dirty="0" smtClean="0"/>
              <a:t> </a:t>
            </a:r>
          </a:p>
          <a:p>
            <a:r>
              <a:rPr lang="es-ES" dirty="0" smtClean="0"/>
              <a:t> Licencias</a:t>
            </a:r>
          </a:p>
          <a:p>
            <a:r>
              <a:rPr lang="es-ES" dirty="0" smtClean="0"/>
              <a:t>Resultados </a:t>
            </a:r>
          </a:p>
          <a:p>
            <a:r>
              <a:rPr lang="es-ES" dirty="0" smtClean="0"/>
              <a:t> Mantener las relaciones con el club</a:t>
            </a:r>
          </a:p>
          <a:p>
            <a:r>
              <a:rPr lang="es-ES" dirty="0" smtClean="0"/>
              <a:t>Normativa (cuotas)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017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FDF1-BAE2-8148-84AD-1A5B55E9C648}"/>
              </a:ext>
            </a:extLst>
          </p:cNvPr>
          <p:cNvSpPr txBox="1">
            <a:spLocks/>
          </p:cNvSpPr>
          <p:nvPr/>
        </p:nvSpPr>
        <p:spPr>
          <a:xfrm>
            <a:off x="544055" y="256124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 smtClean="0">
                <a:solidFill>
                  <a:prstClr val="black"/>
                </a:solidFill>
                <a:latin typeface="Montserrat" pitchFamily="2" charset="77"/>
              </a:rPr>
              <a:t>I CONGRESO NACIONAL DE PROFESORES RFEJYDA </a:t>
            </a:r>
            <a:endParaRPr lang="es-ES" sz="125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1" y="5921293"/>
            <a:ext cx="705144" cy="6825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8596" y="491038"/>
            <a:ext cx="5006041" cy="672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544056" y="610219"/>
            <a:ext cx="4467693" cy="385940"/>
          </a:xfrm>
          <a:prstGeom prst="rect">
            <a:avLst/>
          </a:prstGeom>
        </p:spPr>
        <p:txBody>
          <a:bodyPr vert="horz" lIns="95232" tIns="47616" rIns="95232" bIns="47616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2348">
              <a:defRPr/>
            </a:pPr>
            <a:r>
              <a:rPr lang="es-ES" sz="1875" b="1" dirty="0" smtClean="0">
                <a:solidFill>
                  <a:sysClr val="windowText" lastClr="000000"/>
                </a:solidFill>
                <a:latin typeface="Montserrat Medium"/>
              </a:rPr>
              <a:t>PLAN NACIONAL DE TECNIFICACIÓN</a:t>
            </a:r>
            <a:endParaRPr lang="es-ES" sz="1875" b="1" dirty="0">
              <a:solidFill>
                <a:sysClr val="windowText" lastClr="000000"/>
              </a:solidFill>
              <a:latin typeface="Montserrat Medium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60EFC3-94AD-4E58-8FAC-15A89B8B7CAD}"/>
              </a:ext>
            </a:extLst>
          </p:cNvPr>
          <p:cNvSpPr txBox="1">
            <a:spLocks/>
          </p:cNvSpPr>
          <p:nvPr/>
        </p:nvSpPr>
        <p:spPr>
          <a:xfrm>
            <a:off x="440527" y="1209008"/>
            <a:ext cx="10951637" cy="96860"/>
          </a:xfrm>
          <a:prstGeom prst="rect">
            <a:avLst/>
          </a:prstGeom>
        </p:spPr>
        <p:txBody>
          <a:bodyPr vert="horz" lIns="95232" tIns="47616" rIns="95232" bIns="47616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2083" b="1" dirty="0">
                <a:latin typeface="Montserrat Light" panose="00000400000000000000" pitchFamily="2" charset="0"/>
              </a:rPr>
              <a:t> </a:t>
            </a:r>
            <a:r>
              <a:rPr lang="es-ES" sz="2083" b="1" dirty="0">
                <a:solidFill>
                  <a:sysClr val="windowText" lastClr="000000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8625A7-1DDC-45A8-9FDE-910AEBE1D362}"/>
              </a:ext>
            </a:extLst>
          </p:cNvPr>
          <p:cNvSpPr txBox="1">
            <a:spLocks/>
          </p:cNvSpPr>
          <p:nvPr/>
        </p:nvSpPr>
        <p:spPr>
          <a:xfrm>
            <a:off x="696308" y="2222359"/>
            <a:ext cx="9840264" cy="2651482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8D20D-82B6-49BF-A328-99E4796696E0}"/>
              </a:ext>
            </a:extLst>
          </p:cNvPr>
          <p:cNvSpPr/>
          <p:nvPr/>
        </p:nvSpPr>
        <p:spPr>
          <a:xfrm>
            <a:off x="1837" y="1486877"/>
            <a:ext cx="12188326" cy="96860"/>
          </a:xfrm>
          <a:prstGeom prst="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DB8545-D46C-435D-A3B8-22F1046BDA78}"/>
              </a:ext>
            </a:extLst>
          </p:cNvPr>
          <p:cNvSpPr txBox="1">
            <a:spLocks/>
          </p:cNvSpPr>
          <p:nvPr/>
        </p:nvSpPr>
        <p:spPr>
          <a:xfrm>
            <a:off x="897644" y="1764746"/>
            <a:ext cx="9840264" cy="880800"/>
          </a:xfrm>
          <a:prstGeom prst="rect">
            <a:avLst/>
          </a:prstGeom>
        </p:spPr>
        <p:txBody>
          <a:bodyPr vert="horz" lIns="95232" tIns="47616" rIns="95232" bIns="47616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PERTENECEN AL PLAN NACIONAL DE TECNIFICACIÓN? </a:t>
            </a: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2645546"/>
            <a:ext cx="10515600" cy="3531417"/>
          </a:xfrm>
        </p:spPr>
        <p:txBody>
          <a:bodyPr/>
          <a:lstStyle/>
          <a:p>
            <a:r>
              <a:rPr lang="es-ES" dirty="0" smtClean="0"/>
              <a:t>Deportistas integrados dentro de los equipos nacionales cadete y junior. </a:t>
            </a:r>
          </a:p>
          <a:p>
            <a:r>
              <a:rPr lang="es-ES" dirty="0" smtClean="0"/>
              <a:t>Deportistas integrados dentro de los programas de tecnificación de las federaciones autonómicas, así como de los centros nacionales de alto rendimiento.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907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FDF1-BAE2-8148-84AD-1A5B55E9C648}"/>
              </a:ext>
            </a:extLst>
          </p:cNvPr>
          <p:cNvSpPr txBox="1">
            <a:spLocks/>
          </p:cNvSpPr>
          <p:nvPr/>
        </p:nvSpPr>
        <p:spPr>
          <a:xfrm>
            <a:off x="544055" y="256124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 smtClean="0">
                <a:solidFill>
                  <a:prstClr val="black"/>
                </a:solidFill>
                <a:latin typeface="Montserrat" pitchFamily="2" charset="77"/>
              </a:rPr>
              <a:t>I CONGRESO NACIONAL DE PROFESORES RFEJYDA </a:t>
            </a:r>
            <a:endParaRPr lang="es-ES" sz="125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1" y="5921293"/>
            <a:ext cx="705144" cy="6825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8596" y="491038"/>
            <a:ext cx="5006041" cy="672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544056" y="610219"/>
            <a:ext cx="4467693" cy="385940"/>
          </a:xfrm>
          <a:prstGeom prst="rect">
            <a:avLst/>
          </a:prstGeom>
        </p:spPr>
        <p:txBody>
          <a:bodyPr vert="horz" lIns="95232" tIns="47616" rIns="95232" bIns="47616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2348">
              <a:defRPr/>
            </a:pPr>
            <a:r>
              <a:rPr lang="es-ES" sz="1875" b="1" dirty="0" smtClean="0">
                <a:solidFill>
                  <a:sysClr val="windowText" lastClr="000000"/>
                </a:solidFill>
                <a:latin typeface="Montserrat Medium"/>
              </a:rPr>
              <a:t>PLAN NACIONAL DE TECNIFICACIÓN</a:t>
            </a:r>
            <a:endParaRPr lang="es-ES" sz="1875" b="1" dirty="0">
              <a:solidFill>
                <a:sysClr val="windowText" lastClr="000000"/>
              </a:solidFill>
              <a:latin typeface="Montserrat Medium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60EFC3-94AD-4E58-8FAC-15A89B8B7CAD}"/>
              </a:ext>
            </a:extLst>
          </p:cNvPr>
          <p:cNvSpPr txBox="1">
            <a:spLocks/>
          </p:cNvSpPr>
          <p:nvPr/>
        </p:nvSpPr>
        <p:spPr>
          <a:xfrm>
            <a:off x="440527" y="1209008"/>
            <a:ext cx="10951637" cy="96860"/>
          </a:xfrm>
          <a:prstGeom prst="rect">
            <a:avLst/>
          </a:prstGeom>
        </p:spPr>
        <p:txBody>
          <a:bodyPr vert="horz" lIns="95232" tIns="47616" rIns="95232" bIns="47616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2083" b="1" dirty="0">
                <a:latin typeface="Montserrat Light" panose="00000400000000000000" pitchFamily="2" charset="0"/>
              </a:rPr>
              <a:t> </a:t>
            </a:r>
            <a:r>
              <a:rPr lang="es-ES" sz="2083" b="1" dirty="0">
                <a:solidFill>
                  <a:sysClr val="windowText" lastClr="000000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8625A7-1DDC-45A8-9FDE-910AEBE1D362}"/>
              </a:ext>
            </a:extLst>
          </p:cNvPr>
          <p:cNvSpPr txBox="1">
            <a:spLocks/>
          </p:cNvSpPr>
          <p:nvPr/>
        </p:nvSpPr>
        <p:spPr>
          <a:xfrm>
            <a:off x="696308" y="2222359"/>
            <a:ext cx="9840264" cy="2651482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8D20D-82B6-49BF-A328-99E4796696E0}"/>
              </a:ext>
            </a:extLst>
          </p:cNvPr>
          <p:cNvSpPr/>
          <p:nvPr/>
        </p:nvSpPr>
        <p:spPr>
          <a:xfrm>
            <a:off x="1837" y="1486877"/>
            <a:ext cx="12188326" cy="96860"/>
          </a:xfrm>
          <a:prstGeom prst="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DB8545-D46C-435D-A3B8-22F1046BDA78}"/>
              </a:ext>
            </a:extLst>
          </p:cNvPr>
          <p:cNvSpPr txBox="1">
            <a:spLocks/>
          </p:cNvSpPr>
          <p:nvPr/>
        </p:nvSpPr>
        <p:spPr>
          <a:xfrm>
            <a:off x="897644" y="1764746"/>
            <a:ext cx="9840264" cy="880800"/>
          </a:xfrm>
          <a:prstGeom prst="rect">
            <a:avLst/>
          </a:prstGeom>
        </p:spPr>
        <p:txBody>
          <a:bodyPr vert="horz" lIns="95232" tIns="47616" rIns="95232" bIns="47616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PLAN NACIONAL DE TECNIFICACIÓN </a:t>
            </a: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2645546"/>
            <a:ext cx="10515600" cy="3531417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Intercambiar ideas y conocimientos </a:t>
            </a:r>
          </a:p>
          <a:p>
            <a:r>
              <a:rPr lang="es-ES" dirty="0" smtClean="0"/>
              <a:t>Reforzar la sensación de pertenencia a un proyecto común </a:t>
            </a:r>
          </a:p>
          <a:p>
            <a:r>
              <a:rPr lang="es-ES" dirty="0" smtClean="0"/>
              <a:t>Establecer objetivos y sistemas de trabajo comunes</a:t>
            </a:r>
          </a:p>
          <a:p>
            <a:r>
              <a:rPr lang="es-ES" dirty="0" smtClean="0"/>
              <a:t>Facilitar el trabajo de los programas y centros de tecnificación autonómicos</a:t>
            </a:r>
          </a:p>
          <a:p>
            <a:r>
              <a:rPr lang="es-ES" dirty="0" smtClean="0"/>
              <a:t>Conseguir una base técnica, táctica y física lo más amplia posible para todos los deportistas del programa </a:t>
            </a:r>
          </a:p>
          <a:p>
            <a:r>
              <a:rPr lang="es-ES" dirty="0" smtClean="0"/>
              <a:t>Iniciar el contacto de los deportistas y técnicos con los centros de alto rendimiento  </a:t>
            </a:r>
          </a:p>
          <a:p>
            <a:r>
              <a:rPr lang="es-ES" dirty="0" smtClean="0"/>
              <a:t>Lograr que un porcentaje muy elevado de los deportistas que llegan a los centros de alto rendimiento y a al equipo nacional absoluto tengan una base técnico-táctica solida y uniforme. Por ejemplo: utilización de la misma nomenclatura. 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801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FDF1-BAE2-8148-84AD-1A5B55E9C648}"/>
              </a:ext>
            </a:extLst>
          </p:cNvPr>
          <p:cNvSpPr txBox="1">
            <a:spLocks/>
          </p:cNvSpPr>
          <p:nvPr/>
        </p:nvSpPr>
        <p:spPr>
          <a:xfrm>
            <a:off x="544055" y="256124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 smtClean="0">
                <a:solidFill>
                  <a:prstClr val="black"/>
                </a:solidFill>
                <a:latin typeface="Montserrat" pitchFamily="2" charset="77"/>
              </a:rPr>
              <a:t>I CONGRESO NACIONAL DE PROFESORES RFEJYDA </a:t>
            </a:r>
            <a:endParaRPr lang="es-ES" sz="125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1" y="5921293"/>
            <a:ext cx="705144" cy="6825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8596" y="491038"/>
            <a:ext cx="5006041" cy="672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544056" y="610219"/>
            <a:ext cx="4467693" cy="385940"/>
          </a:xfrm>
          <a:prstGeom prst="rect">
            <a:avLst/>
          </a:prstGeom>
        </p:spPr>
        <p:txBody>
          <a:bodyPr vert="horz" lIns="95232" tIns="47616" rIns="95232" bIns="47616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2348">
              <a:defRPr/>
            </a:pPr>
            <a:r>
              <a:rPr lang="es-ES" sz="1875" b="1" dirty="0" smtClean="0">
                <a:solidFill>
                  <a:sysClr val="windowText" lastClr="000000"/>
                </a:solidFill>
                <a:latin typeface="Montserrat Medium"/>
              </a:rPr>
              <a:t>PLAN NACIONAL DE TECNIFICACIÓN</a:t>
            </a:r>
            <a:endParaRPr lang="es-ES" sz="1875" b="1" dirty="0">
              <a:solidFill>
                <a:sysClr val="windowText" lastClr="000000"/>
              </a:solidFill>
              <a:latin typeface="Montserrat Medium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60EFC3-94AD-4E58-8FAC-15A89B8B7CAD}"/>
              </a:ext>
            </a:extLst>
          </p:cNvPr>
          <p:cNvSpPr txBox="1">
            <a:spLocks/>
          </p:cNvSpPr>
          <p:nvPr/>
        </p:nvSpPr>
        <p:spPr>
          <a:xfrm>
            <a:off x="440527" y="1209008"/>
            <a:ext cx="10951637" cy="96860"/>
          </a:xfrm>
          <a:prstGeom prst="rect">
            <a:avLst/>
          </a:prstGeom>
        </p:spPr>
        <p:txBody>
          <a:bodyPr vert="horz" lIns="95232" tIns="47616" rIns="95232" bIns="47616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2083" b="1" dirty="0">
                <a:latin typeface="Montserrat Light" panose="00000400000000000000" pitchFamily="2" charset="0"/>
              </a:rPr>
              <a:t> </a:t>
            </a:r>
            <a:r>
              <a:rPr lang="es-ES" sz="2083" b="1" dirty="0">
                <a:solidFill>
                  <a:sysClr val="windowText" lastClr="000000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8625A7-1DDC-45A8-9FDE-910AEBE1D362}"/>
              </a:ext>
            </a:extLst>
          </p:cNvPr>
          <p:cNvSpPr txBox="1">
            <a:spLocks/>
          </p:cNvSpPr>
          <p:nvPr/>
        </p:nvSpPr>
        <p:spPr>
          <a:xfrm>
            <a:off x="696308" y="2222359"/>
            <a:ext cx="9840264" cy="2651482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8D20D-82B6-49BF-A328-99E4796696E0}"/>
              </a:ext>
            </a:extLst>
          </p:cNvPr>
          <p:cNvSpPr/>
          <p:nvPr/>
        </p:nvSpPr>
        <p:spPr>
          <a:xfrm>
            <a:off x="1837" y="1486877"/>
            <a:ext cx="12188326" cy="96860"/>
          </a:xfrm>
          <a:prstGeom prst="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DB8545-D46C-435D-A3B8-22F1046BDA78}"/>
              </a:ext>
            </a:extLst>
          </p:cNvPr>
          <p:cNvSpPr txBox="1">
            <a:spLocks/>
          </p:cNvSpPr>
          <p:nvPr/>
        </p:nvSpPr>
        <p:spPr>
          <a:xfrm>
            <a:off x="897644" y="1764746"/>
            <a:ext cx="9840264" cy="880800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RETOS…   </a:t>
            </a: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2645546"/>
            <a:ext cx="10515600" cy="3531417"/>
          </a:xfrm>
        </p:spPr>
        <p:txBody>
          <a:bodyPr>
            <a:normAutofit/>
          </a:bodyPr>
          <a:lstStyle/>
          <a:p>
            <a:r>
              <a:rPr lang="es-ES" dirty="0" smtClean="0"/>
              <a:t>Los programas de tecnificación autonómicos con competencias de las Comunidades Autónomas: </a:t>
            </a:r>
            <a:r>
              <a:rPr lang="es-ES" b="1" dirty="0" smtClean="0">
                <a:solidFill>
                  <a:schemeClr val="accent4"/>
                </a:solidFill>
              </a:rPr>
              <a:t>FINANCIACIÓN Y REGULACIÓN.</a:t>
            </a:r>
          </a:p>
          <a:p>
            <a:r>
              <a:rPr lang="es-ES" dirty="0" smtClean="0"/>
              <a:t>Es difícil elaborar un plan común respecto a modelos muy diferentes y con distintos grados de desarrollo </a:t>
            </a:r>
          </a:p>
          <a:p>
            <a:r>
              <a:rPr lang="es-ES" dirty="0" smtClean="0"/>
              <a:t>Contamos con una limitada financiación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8" name="Picture 4" descr="La celula anim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90" y="4106511"/>
            <a:ext cx="3464085" cy="244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99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FDF1-BAE2-8148-84AD-1A5B55E9C648}"/>
              </a:ext>
            </a:extLst>
          </p:cNvPr>
          <p:cNvSpPr txBox="1">
            <a:spLocks/>
          </p:cNvSpPr>
          <p:nvPr/>
        </p:nvSpPr>
        <p:spPr>
          <a:xfrm>
            <a:off x="544055" y="256124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 smtClean="0">
                <a:solidFill>
                  <a:prstClr val="black"/>
                </a:solidFill>
                <a:latin typeface="Montserrat" pitchFamily="2" charset="77"/>
              </a:rPr>
              <a:t>I CONGRESO NACIONAL DE PROFESORES RFEJYDA </a:t>
            </a:r>
            <a:endParaRPr lang="es-ES" sz="125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1" y="5921293"/>
            <a:ext cx="705144" cy="6825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8596" y="491038"/>
            <a:ext cx="5006041" cy="672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544056" y="610219"/>
            <a:ext cx="4467693" cy="385940"/>
          </a:xfrm>
          <a:prstGeom prst="rect">
            <a:avLst/>
          </a:prstGeom>
        </p:spPr>
        <p:txBody>
          <a:bodyPr vert="horz" lIns="95232" tIns="47616" rIns="95232" bIns="47616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2348">
              <a:defRPr/>
            </a:pPr>
            <a:r>
              <a:rPr lang="es-ES" sz="1875" b="1" dirty="0" smtClean="0">
                <a:solidFill>
                  <a:sysClr val="windowText" lastClr="000000"/>
                </a:solidFill>
                <a:latin typeface="Montserrat Medium"/>
              </a:rPr>
              <a:t>PLAN NACIONAL DE TECNIFICACIÓN</a:t>
            </a:r>
            <a:endParaRPr lang="es-ES" sz="1875" b="1" dirty="0">
              <a:solidFill>
                <a:sysClr val="windowText" lastClr="000000"/>
              </a:solidFill>
              <a:latin typeface="Montserrat Medium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60EFC3-94AD-4E58-8FAC-15A89B8B7CAD}"/>
              </a:ext>
            </a:extLst>
          </p:cNvPr>
          <p:cNvSpPr txBox="1">
            <a:spLocks/>
          </p:cNvSpPr>
          <p:nvPr/>
        </p:nvSpPr>
        <p:spPr>
          <a:xfrm>
            <a:off x="440527" y="1209008"/>
            <a:ext cx="10951637" cy="96860"/>
          </a:xfrm>
          <a:prstGeom prst="rect">
            <a:avLst/>
          </a:prstGeom>
        </p:spPr>
        <p:txBody>
          <a:bodyPr vert="horz" lIns="95232" tIns="47616" rIns="95232" bIns="47616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2083" b="1" dirty="0">
                <a:latin typeface="Montserrat Light" panose="00000400000000000000" pitchFamily="2" charset="0"/>
              </a:rPr>
              <a:t> </a:t>
            </a:r>
            <a:r>
              <a:rPr lang="es-ES" sz="2083" b="1" dirty="0">
                <a:solidFill>
                  <a:sysClr val="windowText" lastClr="000000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8625A7-1DDC-45A8-9FDE-910AEBE1D362}"/>
              </a:ext>
            </a:extLst>
          </p:cNvPr>
          <p:cNvSpPr txBox="1">
            <a:spLocks/>
          </p:cNvSpPr>
          <p:nvPr/>
        </p:nvSpPr>
        <p:spPr>
          <a:xfrm>
            <a:off x="696308" y="2222359"/>
            <a:ext cx="9840264" cy="2651482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8D20D-82B6-49BF-A328-99E4796696E0}"/>
              </a:ext>
            </a:extLst>
          </p:cNvPr>
          <p:cNvSpPr/>
          <p:nvPr/>
        </p:nvSpPr>
        <p:spPr>
          <a:xfrm>
            <a:off x="1837" y="1486877"/>
            <a:ext cx="12188326" cy="96860"/>
          </a:xfrm>
          <a:prstGeom prst="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DB8545-D46C-435D-A3B8-22F1046BDA78}"/>
              </a:ext>
            </a:extLst>
          </p:cNvPr>
          <p:cNvSpPr txBox="1">
            <a:spLocks/>
          </p:cNvSpPr>
          <p:nvPr/>
        </p:nvSpPr>
        <p:spPr>
          <a:xfrm>
            <a:off x="897644" y="1764746"/>
            <a:ext cx="9840264" cy="880800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PROPUESTAS MESA </a:t>
            </a:r>
            <a:endParaRPr lang="es-ES" sz="48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2645546"/>
            <a:ext cx="10515600" cy="3531417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Desarrollo de un programa técnico, táctico y de estilo de vida conjunto</a:t>
            </a:r>
          </a:p>
          <a:p>
            <a:r>
              <a:rPr lang="es-ES" dirty="0" smtClean="0"/>
              <a:t>Realización de concentraciones bimensuales (deportistas y entrenadores).</a:t>
            </a:r>
          </a:p>
          <a:p>
            <a:r>
              <a:rPr lang="es-ES" dirty="0" smtClean="0"/>
              <a:t>Creación de talleres para deportistas y técnicos: ¿online?  </a:t>
            </a:r>
          </a:p>
          <a:p>
            <a:r>
              <a:rPr lang="es-ES" dirty="0" smtClean="0"/>
              <a:t>Jornadas técnicas/informativas para los clubes dentro de cada </a:t>
            </a:r>
            <a:r>
              <a:rPr lang="es-ES" dirty="0"/>
              <a:t>F</a:t>
            </a:r>
            <a:r>
              <a:rPr lang="es-ES" dirty="0" smtClean="0"/>
              <a:t>ed. Autonómica</a:t>
            </a:r>
          </a:p>
          <a:p>
            <a:r>
              <a:rPr lang="es-ES" dirty="0"/>
              <a:t>Informar sobre las ventajas de integrarse en el programa: deportistas ARD. </a:t>
            </a:r>
          </a:p>
          <a:p>
            <a:r>
              <a:rPr lang="es-ES" dirty="0" smtClean="0"/>
              <a:t>Plan de estudios/laboral   </a:t>
            </a:r>
          </a:p>
          <a:p>
            <a:r>
              <a:rPr lang="es-ES" dirty="0" smtClean="0"/>
              <a:t>Creación de una lista de centros adscritos. Ampliación del listado a otras Federaciones Autonómicas actualmente no incluidas.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947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FDF1-BAE2-8148-84AD-1A5B55E9C648}"/>
              </a:ext>
            </a:extLst>
          </p:cNvPr>
          <p:cNvSpPr txBox="1">
            <a:spLocks/>
          </p:cNvSpPr>
          <p:nvPr/>
        </p:nvSpPr>
        <p:spPr>
          <a:xfrm>
            <a:off x="544055" y="256124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 smtClean="0">
                <a:solidFill>
                  <a:prstClr val="black"/>
                </a:solidFill>
                <a:latin typeface="Montserrat" pitchFamily="2" charset="77"/>
              </a:rPr>
              <a:t>I CONGRESO NACIONAL DE PROFESORES RFEJYDA </a:t>
            </a:r>
            <a:endParaRPr lang="es-ES" sz="125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1" y="5921293"/>
            <a:ext cx="705144" cy="6825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8596" y="491038"/>
            <a:ext cx="5006041" cy="672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544056" y="610219"/>
            <a:ext cx="4467693" cy="385940"/>
          </a:xfrm>
          <a:prstGeom prst="rect">
            <a:avLst/>
          </a:prstGeom>
        </p:spPr>
        <p:txBody>
          <a:bodyPr vert="horz" lIns="95232" tIns="47616" rIns="95232" bIns="47616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2348">
              <a:defRPr/>
            </a:pPr>
            <a:r>
              <a:rPr lang="es-ES" sz="1875" b="1" dirty="0" smtClean="0">
                <a:solidFill>
                  <a:sysClr val="windowText" lastClr="000000"/>
                </a:solidFill>
                <a:latin typeface="Montserrat Medium"/>
              </a:rPr>
              <a:t>PLAN NACIONAL DE TECNIFICACIÓN</a:t>
            </a:r>
            <a:endParaRPr lang="es-ES" sz="1875" b="1" dirty="0">
              <a:solidFill>
                <a:sysClr val="windowText" lastClr="000000"/>
              </a:solidFill>
              <a:latin typeface="Montserrat Medium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60EFC3-94AD-4E58-8FAC-15A89B8B7CAD}"/>
              </a:ext>
            </a:extLst>
          </p:cNvPr>
          <p:cNvSpPr txBox="1">
            <a:spLocks/>
          </p:cNvSpPr>
          <p:nvPr/>
        </p:nvSpPr>
        <p:spPr>
          <a:xfrm>
            <a:off x="440527" y="1209008"/>
            <a:ext cx="10951637" cy="96860"/>
          </a:xfrm>
          <a:prstGeom prst="rect">
            <a:avLst/>
          </a:prstGeom>
        </p:spPr>
        <p:txBody>
          <a:bodyPr vert="horz" lIns="95232" tIns="47616" rIns="95232" bIns="47616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2083" b="1" dirty="0">
                <a:latin typeface="Montserrat Light" panose="00000400000000000000" pitchFamily="2" charset="0"/>
              </a:rPr>
              <a:t> </a:t>
            </a:r>
            <a:r>
              <a:rPr lang="es-ES" sz="2083" b="1" dirty="0">
                <a:solidFill>
                  <a:sysClr val="windowText" lastClr="000000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8625A7-1DDC-45A8-9FDE-910AEBE1D362}"/>
              </a:ext>
            </a:extLst>
          </p:cNvPr>
          <p:cNvSpPr txBox="1">
            <a:spLocks/>
          </p:cNvSpPr>
          <p:nvPr/>
        </p:nvSpPr>
        <p:spPr>
          <a:xfrm>
            <a:off x="1047564" y="3355759"/>
            <a:ext cx="9489007" cy="1562469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40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8D20D-82B6-49BF-A328-99E4796696E0}"/>
              </a:ext>
            </a:extLst>
          </p:cNvPr>
          <p:cNvSpPr/>
          <p:nvPr/>
        </p:nvSpPr>
        <p:spPr>
          <a:xfrm>
            <a:off x="1837" y="1486877"/>
            <a:ext cx="12188326" cy="96860"/>
          </a:xfrm>
          <a:prstGeom prst="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DB8545-D46C-435D-A3B8-22F1046BDA78}"/>
              </a:ext>
            </a:extLst>
          </p:cNvPr>
          <p:cNvSpPr txBox="1">
            <a:spLocks/>
          </p:cNvSpPr>
          <p:nvPr/>
        </p:nvSpPr>
        <p:spPr>
          <a:xfrm>
            <a:off x="897644" y="1764746"/>
            <a:ext cx="3338454" cy="2406038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</a:t>
            </a:r>
          </a:p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</a:t>
            </a:r>
            <a:endParaRPr lang="es-ES" sz="48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525" y="1722041"/>
            <a:ext cx="5414596" cy="40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2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FDF1-BAE2-8148-84AD-1A5B55E9C648}"/>
              </a:ext>
            </a:extLst>
          </p:cNvPr>
          <p:cNvSpPr txBox="1">
            <a:spLocks/>
          </p:cNvSpPr>
          <p:nvPr/>
        </p:nvSpPr>
        <p:spPr>
          <a:xfrm>
            <a:off x="544055" y="256124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 smtClean="0">
                <a:solidFill>
                  <a:prstClr val="black"/>
                </a:solidFill>
                <a:latin typeface="Montserrat" pitchFamily="2" charset="77"/>
              </a:rPr>
              <a:t>I CONGRESO NACIONAL DE PROFESORES RFEJYDA </a:t>
            </a:r>
            <a:endParaRPr lang="es-ES" sz="125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1" y="5921293"/>
            <a:ext cx="705144" cy="6825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8596" y="491038"/>
            <a:ext cx="5006041" cy="672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544056" y="610219"/>
            <a:ext cx="4467693" cy="385940"/>
          </a:xfrm>
          <a:prstGeom prst="rect">
            <a:avLst/>
          </a:prstGeom>
        </p:spPr>
        <p:txBody>
          <a:bodyPr vert="horz" lIns="95232" tIns="47616" rIns="95232" bIns="47616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2348">
              <a:defRPr/>
            </a:pPr>
            <a:r>
              <a:rPr lang="es-ES" sz="1875" b="1" dirty="0" smtClean="0">
                <a:solidFill>
                  <a:sysClr val="windowText" lastClr="000000"/>
                </a:solidFill>
                <a:latin typeface="Montserrat Medium"/>
              </a:rPr>
              <a:t>PLAN NACIONAL DE TECNIFICACIÓN</a:t>
            </a:r>
            <a:endParaRPr lang="es-ES" sz="1875" b="1" dirty="0">
              <a:solidFill>
                <a:sysClr val="windowText" lastClr="000000"/>
              </a:solidFill>
              <a:latin typeface="Montserrat Medium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60EFC3-94AD-4E58-8FAC-15A89B8B7CAD}"/>
              </a:ext>
            </a:extLst>
          </p:cNvPr>
          <p:cNvSpPr txBox="1">
            <a:spLocks/>
          </p:cNvSpPr>
          <p:nvPr/>
        </p:nvSpPr>
        <p:spPr>
          <a:xfrm>
            <a:off x="440527" y="1209008"/>
            <a:ext cx="10951637" cy="96860"/>
          </a:xfrm>
          <a:prstGeom prst="rect">
            <a:avLst/>
          </a:prstGeom>
        </p:spPr>
        <p:txBody>
          <a:bodyPr vert="horz" lIns="95232" tIns="47616" rIns="95232" bIns="47616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2083" b="1" dirty="0">
                <a:latin typeface="Montserrat Light" panose="00000400000000000000" pitchFamily="2" charset="0"/>
              </a:rPr>
              <a:t> </a:t>
            </a:r>
            <a:r>
              <a:rPr lang="es-ES" sz="2083" b="1" dirty="0">
                <a:solidFill>
                  <a:sysClr val="windowText" lastClr="000000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8625A7-1DDC-45A8-9FDE-910AEBE1D362}"/>
              </a:ext>
            </a:extLst>
          </p:cNvPr>
          <p:cNvSpPr txBox="1">
            <a:spLocks/>
          </p:cNvSpPr>
          <p:nvPr/>
        </p:nvSpPr>
        <p:spPr>
          <a:xfrm>
            <a:off x="1047564" y="3355759"/>
            <a:ext cx="9489007" cy="1562469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000" dirty="0" smtClean="0"/>
              <a:t>Es el</a:t>
            </a:r>
            <a:r>
              <a:rPr lang="es-ES" sz="4000" dirty="0" smtClean="0">
                <a:solidFill>
                  <a:srgbClr val="FFC000"/>
                </a:solidFill>
              </a:rPr>
              <a:t> </a:t>
            </a:r>
            <a:r>
              <a:rPr lang="es-ES" sz="4000" b="1" dirty="0" smtClean="0">
                <a:solidFill>
                  <a:srgbClr val="FFC000"/>
                </a:solidFill>
              </a:rPr>
              <a:t>proceso</a:t>
            </a:r>
            <a:r>
              <a:rPr lang="es-ES" sz="4000" dirty="0" smtClean="0">
                <a:solidFill>
                  <a:srgbClr val="FFC000"/>
                </a:solidFill>
              </a:rPr>
              <a:t> </a:t>
            </a:r>
            <a:r>
              <a:rPr lang="es-ES" sz="4000" dirty="0" smtClean="0"/>
              <a:t>de iniciación al alto rendimiento deportivo</a:t>
            </a:r>
            <a:endParaRPr lang="es-ES" sz="40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8D20D-82B6-49BF-A328-99E4796696E0}"/>
              </a:ext>
            </a:extLst>
          </p:cNvPr>
          <p:cNvSpPr/>
          <p:nvPr/>
        </p:nvSpPr>
        <p:spPr>
          <a:xfrm>
            <a:off x="1837" y="1486877"/>
            <a:ext cx="12188326" cy="96860"/>
          </a:xfrm>
          <a:prstGeom prst="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DB8545-D46C-435D-A3B8-22F1046BDA78}"/>
              </a:ext>
            </a:extLst>
          </p:cNvPr>
          <p:cNvSpPr txBox="1">
            <a:spLocks/>
          </p:cNvSpPr>
          <p:nvPr/>
        </p:nvSpPr>
        <p:spPr>
          <a:xfrm>
            <a:off x="897644" y="1764746"/>
            <a:ext cx="9840264" cy="880800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LA TECNIFICACIÓN?</a:t>
            </a: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71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FDF1-BAE2-8148-84AD-1A5B55E9C648}"/>
              </a:ext>
            </a:extLst>
          </p:cNvPr>
          <p:cNvSpPr txBox="1">
            <a:spLocks/>
          </p:cNvSpPr>
          <p:nvPr/>
        </p:nvSpPr>
        <p:spPr>
          <a:xfrm>
            <a:off x="544055" y="256124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 smtClean="0">
                <a:solidFill>
                  <a:prstClr val="black"/>
                </a:solidFill>
                <a:latin typeface="Montserrat" pitchFamily="2" charset="77"/>
              </a:rPr>
              <a:t>I CONGRESO NACIONAL DE PROFESORES RFEJYDA </a:t>
            </a:r>
            <a:endParaRPr lang="es-ES" sz="125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1" y="5921293"/>
            <a:ext cx="705144" cy="6825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8596" y="491038"/>
            <a:ext cx="5006041" cy="672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544056" y="610219"/>
            <a:ext cx="4467693" cy="385940"/>
          </a:xfrm>
          <a:prstGeom prst="rect">
            <a:avLst/>
          </a:prstGeom>
        </p:spPr>
        <p:txBody>
          <a:bodyPr vert="horz" lIns="95232" tIns="47616" rIns="95232" bIns="47616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2348">
              <a:defRPr/>
            </a:pPr>
            <a:r>
              <a:rPr lang="es-ES" sz="1875" b="1" dirty="0" smtClean="0">
                <a:solidFill>
                  <a:sysClr val="windowText" lastClr="000000"/>
                </a:solidFill>
                <a:latin typeface="Montserrat Medium"/>
              </a:rPr>
              <a:t>PLAN NACIONAL DE TECNIFICACIÓN</a:t>
            </a:r>
            <a:endParaRPr lang="es-ES" sz="1875" b="1" dirty="0">
              <a:solidFill>
                <a:sysClr val="windowText" lastClr="000000"/>
              </a:solidFill>
              <a:latin typeface="Montserrat Medium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60EFC3-94AD-4E58-8FAC-15A89B8B7CAD}"/>
              </a:ext>
            </a:extLst>
          </p:cNvPr>
          <p:cNvSpPr txBox="1">
            <a:spLocks/>
          </p:cNvSpPr>
          <p:nvPr/>
        </p:nvSpPr>
        <p:spPr>
          <a:xfrm>
            <a:off x="440527" y="1209008"/>
            <a:ext cx="10951637" cy="96860"/>
          </a:xfrm>
          <a:prstGeom prst="rect">
            <a:avLst/>
          </a:prstGeom>
        </p:spPr>
        <p:txBody>
          <a:bodyPr vert="horz" lIns="95232" tIns="47616" rIns="95232" bIns="47616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2083" b="1" dirty="0">
                <a:latin typeface="Montserrat Light" panose="00000400000000000000" pitchFamily="2" charset="0"/>
              </a:rPr>
              <a:t> </a:t>
            </a:r>
            <a:r>
              <a:rPr lang="es-ES" sz="2083" b="1" dirty="0">
                <a:solidFill>
                  <a:sysClr val="windowText" lastClr="000000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8625A7-1DDC-45A8-9FDE-910AEBE1D362}"/>
              </a:ext>
            </a:extLst>
          </p:cNvPr>
          <p:cNvSpPr txBox="1">
            <a:spLocks/>
          </p:cNvSpPr>
          <p:nvPr/>
        </p:nvSpPr>
        <p:spPr>
          <a:xfrm>
            <a:off x="696308" y="2222359"/>
            <a:ext cx="9840264" cy="2651482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8D20D-82B6-49BF-A328-99E4796696E0}"/>
              </a:ext>
            </a:extLst>
          </p:cNvPr>
          <p:cNvSpPr/>
          <p:nvPr/>
        </p:nvSpPr>
        <p:spPr>
          <a:xfrm>
            <a:off x="1837" y="1486877"/>
            <a:ext cx="12188326" cy="96860"/>
          </a:xfrm>
          <a:prstGeom prst="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DB8545-D46C-435D-A3B8-22F1046BDA78}"/>
              </a:ext>
            </a:extLst>
          </p:cNvPr>
          <p:cNvSpPr txBox="1">
            <a:spLocks/>
          </p:cNvSpPr>
          <p:nvPr/>
        </p:nvSpPr>
        <p:spPr>
          <a:xfrm>
            <a:off x="897644" y="1764746"/>
            <a:ext cx="9840264" cy="880800"/>
          </a:xfrm>
          <a:prstGeom prst="rect">
            <a:avLst/>
          </a:prstGeom>
        </p:spPr>
        <p:txBody>
          <a:bodyPr vert="horz" lIns="95232" tIns="47616" rIns="95232" bIns="47616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ENTONCES… ¿QUÉ ES EL ALTO RENDIMIENTO? </a:t>
            </a: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2645546"/>
            <a:ext cx="10515600" cy="3531417"/>
          </a:xfrm>
        </p:spPr>
        <p:txBody>
          <a:bodyPr/>
          <a:lstStyle/>
          <a:p>
            <a:r>
              <a:rPr lang="es-ES" dirty="0" smtClean="0"/>
              <a:t>La actividad deportiva que se practica con el objetivo de conseguir los mejores resultados posibles en competiciones de alto nivel. 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Principal diferencia entre tecnificación y alto rendimiento: </a:t>
            </a:r>
          </a:p>
          <a:p>
            <a:pPr lvl="1"/>
            <a:r>
              <a:rPr lang="es-ES" b="1" dirty="0">
                <a:solidFill>
                  <a:schemeClr val="accent4"/>
                </a:solidFill>
              </a:rPr>
              <a:t>ALTO RENDIMIENTO: </a:t>
            </a:r>
            <a:r>
              <a:rPr lang="es-ES" dirty="0"/>
              <a:t>objetivo de resultado </a:t>
            </a:r>
          </a:p>
          <a:p>
            <a:pPr lvl="1"/>
            <a:r>
              <a:rPr lang="es-ES" b="1" dirty="0" smtClean="0">
                <a:solidFill>
                  <a:schemeClr val="accent4"/>
                </a:solidFill>
              </a:rPr>
              <a:t>TECNIFICACIÓN: </a:t>
            </a:r>
            <a:r>
              <a:rPr lang="es-ES" dirty="0"/>
              <a:t>o</a:t>
            </a:r>
            <a:r>
              <a:rPr lang="es-ES" dirty="0" smtClean="0"/>
              <a:t>bjetivo formativo. Es un </a:t>
            </a:r>
            <a:r>
              <a:rPr lang="es-ES" b="1" dirty="0" smtClean="0">
                <a:solidFill>
                  <a:schemeClr val="accent4"/>
                </a:solidFill>
              </a:rPr>
              <a:t>CAMINO 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584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FDF1-BAE2-8148-84AD-1A5B55E9C648}"/>
              </a:ext>
            </a:extLst>
          </p:cNvPr>
          <p:cNvSpPr txBox="1">
            <a:spLocks/>
          </p:cNvSpPr>
          <p:nvPr/>
        </p:nvSpPr>
        <p:spPr>
          <a:xfrm>
            <a:off x="544055" y="256124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 smtClean="0">
                <a:solidFill>
                  <a:prstClr val="black"/>
                </a:solidFill>
                <a:latin typeface="Montserrat" pitchFamily="2" charset="77"/>
              </a:rPr>
              <a:t>I CONGRESO NACIONAL DE PROFESORES RFEJYDA </a:t>
            </a:r>
            <a:endParaRPr lang="es-ES" sz="125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1" y="5921293"/>
            <a:ext cx="705144" cy="6825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8596" y="491038"/>
            <a:ext cx="5006041" cy="672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544056" y="610219"/>
            <a:ext cx="4467693" cy="385940"/>
          </a:xfrm>
          <a:prstGeom prst="rect">
            <a:avLst/>
          </a:prstGeom>
        </p:spPr>
        <p:txBody>
          <a:bodyPr vert="horz" lIns="95232" tIns="47616" rIns="95232" bIns="47616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2348">
              <a:defRPr/>
            </a:pPr>
            <a:r>
              <a:rPr lang="es-ES" sz="1875" b="1" dirty="0" smtClean="0">
                <a:solidFill>
                  <a:sysClr val="windowText" lastClr="000000"/>
                </a:solidFill>
                <a:latin typeface="Montserrat Medium"/>
              </a:rPr>
              <a:t>PLAN NACIONAL DE TECNIFICACIÓN</a:t>
            </a:r>
            <a:endParaRPr lang="es-ES" sz="1875" b="1" dirty="0">
              <a:solidFill>
                <a:sysClr val="windowText" lastClr="000000"/>
              </a:solidFill>
              <a:latin typeface="Montserrat Medium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60EFC3-94AD-4E58-8FAC-15A89B8B7CAD}"/>
              </a:ext>
            </a:extLst>
          </p:cNvPr>
          <p:cNvSpPr txBox="1">
            <a:spLocks/>
          </p:cNvSpPr>
          <p:nvPr/>
        </p:nvSpPr>
        <p:spPr>
          <a:xfrm>
            <a:off x="440527" y="1209008"/>
            <a:ext cx="10951637" cy="96860"/>
          </a:xfrm>
          <a:prstGeom prst="rect">
            <a:avLst/>
          </a:prstGeom>
        </p:spPr>
        <p:txBody>
          <a:bodyPr vert="horz" lIns="95232" tIns="47616" rIns="95232" bIns="47616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2083" b="1" dirty="0">
                <a:latin typeface="Montserrat Light" panose="00000400000000000000" pitchFamily="2" charset="0"/>
              </a:rPr>
              <a:t> </a:t>
            </a:r>
            <a:r>
              <a:rPr lang="es-ES" sz="2083" b="1" dirty="0">
                <a:solidFill>
                  <a:sysClr val="windowText" lastClr="000000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8625A7-1DDC-45A8-9FDE-910AEBE1D362}"/>
              </a:ext>
            </a:extLst>
          </p:cNvPr>
          <p:cNvSpPr txBox="1">
            <a:spLocks/>
          </p:cNvSpPr>
          <p:nvPr/>
        </p:nvSpPr>
        <p:spPr>
          <a:xfrm>
            <a:off x="1047564" y="3355759"/>
            <a:ext cx="9489007" cy="1562469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40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8D20D-82B6-49BF-A328-99E4796696E0}"/>
              </a:ext>
            </a:extLst>
          </p:cNvPr>
          <p:cNvSpPr/>
          <p:nvPr/>
        </p:nvSpPr>
        <p:spPr>
          <a:xfrm>
            <a:off x="1837" y="1486877"/>
            <a:ext cx="12188326" cy="96860"/>
          </a:xfrm>
          <a:prstGeom prst="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DB8545-D46C-435D-A3B8-22F1046BDA78}"/>
              </a:ext>
            </a:extLst>
          </p:cNvPr>
          <p:cNvSpPr txBox="1">
            <a:spLocks/>
          </p:cNvSpPr>
          <p:nvPr/>
        </p:nvSpPr>
        <p:spPr>
          <a:xfrm>
            <a:off x="897644" y="1777428"/>
            <a:ext cx="9840264" cy="1054547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TALENTOSO      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EXPERTO</a:t>
            </a: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16" name="Marcador de contenido 15"/>
          <p:cNvSpPr>
            <a:spLocks noGrp="1"/>
          </p:cNvSpPr>
          <p:nvPr>
            <p:ph sz="half" idx="1"/>
          </p:nvPr>
        </p:nvSpPr>
        <p:spPr>
          <a:xfrm>
            <a:off x="838201" y="3036163"/>
            <a:ext cx="4000130" cy="25212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Sujeto que por sus </a:t>
            </a:r>
            <a:r>
              <a:rPr lang="es-ES" b="1" dirty="0" smtClean="0">
                <a:solidFill>
                  <a:srgbClr val="FFC000"/>
                </a:solidFill>
              </a:rPr>
              <a:t>habilidades extraordinarias</a:t>
            </a:r>
            <a:r>
              <a:rPr lang="es-ES" dirty="0" smtClean="0"/>
              <a:t> son capaces de altas realizaciones en una determinada área, por ejemplo el deporte. </a:t>
            </a:r>
            <a:endParaRPr lang="es-ES" dirty="0"/>
          </a:p>
        </p:txBody>
      </p:sp>
      <p:sp>
        <p:nvSpPr>
          <p:cNvPr id="17" name="Marcador de contenido 16"/>
          <p:cNvSpPr>
            <a:spLocks noGrp="1"/>
          </p:cNvSpPr>
          <p:nvPr>
            <p:ph sz="half" idx="2"/>
          </p:nvPr>
        </p:nvSpPr>
        <p:spPr>
          <a:xfrm>
            <a:off x="6938596" y="3036163"/>
            <a:ext cx="4415204" cy="2787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Sujeto experimentado, enseñado a partir de la práctica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C000"/>
                </a:solidFill>
              </a:rPr>
              <a:t>Regla de las 10.000 horas </a:t>
            </a:r>
          </a:p>
          <a:p>
            <a:pPr marL="0" indent="0">
              <a:buNone/>
            </a:pPr>
            <a:r>
              <a:rPr lang="es-ES" sz="2000" dirty="0" smtClean="0"/>
              <a:t>Excelencia = </a:t>
            </a:r>
          </a:p>
          <a:p>
            <a:pPr marL="0" indent="0">
              <a:buNone/>
            </a:pPr>
            <a:r>
              <a:rPr lang="es-ES" sz="2000" dirty="0" smtClean="0"/>
              <a:t>40 horas por semana a lo largo de 5 años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8548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FDF1-BAE2-8148-84AD-1A5B55E9C648}"/>
              </a:ext>
            </a:extLst>
          </p:cNvPr>
          <p:cNvSpPr txBox="1">
            <a:spLocks/>
          </p:cNvSpPr>
          <p:nvPr/>
        </p:nvSpPr>
        <p:spPr>
          <a:xfrm>
            <a:off x="544055" y="256124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 smtClean="0">
                <a:solidFill>
                  <a:prstClr val="black"/>
                </a:solidFill>
                <a:latin typeface="Montserrat" pitchFamily="2" charset="77"/>
              </a:rPr>
              <a:t>I CONGRESO NACIONAL DE PROFESORES RFEJYDA </a:t>
            </a:r>
            <a:endParaRPr lang="es-ES" sz="125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1" y="5921293"/>
            <a:ext cx="705144" cy="6825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8596" y="491038"/>
            <a:ext cx="5006041" cy="672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544056" y="610219"/>
            <a:ext cx="4467693" cy="385940"/>
          </a:xfrm>
          <a:prstGeom prst="rect">
            <a:avLst/>
          </a:prstGeom>
        </p:spPr>
        <p:txBody>
          <a:bodyPr vert="horz" lIns="95232" tIns="47616" rIns="95232" bIns="47616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2348">
              <a:defRPr/>
            </a:pPr>
            <a:r>
              <a:rPr lang="es-ES" sz="1875" b="1" dirty="0" smtClean="0">
                <a:solidFill>
                  <a:sysClr val="windowText" lastClr="000000"/>
                </a:solidFill>
                <a:latin typeface="Montserrat Medium"/>
              </a:rPr>
              <a:t>PLAN NACIONAL DE TECNIFICACIÓN</a:t>
            </a:r>
            <a:endParaRPr lang="es-ES" sz="1875" b="1" dirty="0">
              <a:solidFill>
                <a:sysClr val="windowText" lastClr="000000"/>
              </a:solidFill>
              <a:latin typeface="Montserrat Medium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60EFC3-94AD-4E58-8FAC-15A89B8B7CAD}"/>
              </a:ext>
            </a:extLst>
          </p:cNvPr>
          <p:cNvSpPr txBox="1">
            <a:spLocks/>
          </p:cNvSpPr>
          <p:nvPr/>
        </p:nvSpPr>
        <p:spPr>
          <a:xfrm>
            <a:off x="440527" y="1209008"/>
            <a:ext cx="10951637" cy="96860"/>
          </a:xfrm>
          <a:prstGeom prst="rect">
            <a:avLst/>
          </a:prstGeom>
        </p:spPr>
        <p:txBody>
          <a:bodyPr vert="horz" lIns="95232" tIns="47616" rIns="95232" bIns="47616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2083" b="1" dirty="0">
                <a:latin typeface="Montserrat Light" panose="00000400000000000000" pitchFamily="2" charset="0"/>
              </a:rPr>
              <a:t> </a:t>
            </a:r>
            <a:r>
              <a:rPr lang="es-ES" sz="2083" b="1" dirty="0">
                <a:solidFill>
                  <a:sysClr val="windowText" lastClr="000000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8625A7-1DDC-45A8-9FDE-910AEBE1D362}"/>
              </a:ext>
            </a:extLst>
          </p:cNvPr>
          <p:cNvSpPr txBox="1">
            <a:spLocks/>
          </p:cNvSpPr>
          <p:nvPr/>
        </p:nvSpPr>
        <p:spPr>
          <a:xfrm>
            <a:off x="696308" y="2222359"/>
            <a:ext cx="9840264" cy="2651482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8D20D-82B6-49BF-A328-99E4796696E0}"/>
              </a:ext>
            </a:extLst>
          </p:cNvPr>
          <p:cNvSpPr/>
          <p:nvPr/>
        </p:nvSpPr>
        <p:spPr>
          <a:xfrm>
            <a:off x="1837" y="1486877"/>
            <a:ext cx="12188326" cy="96860"/>
          </a:xfrm>
          <a:prstGeom prst="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DB8545-D46C-435D-A3B8-22F1046BDA78}"/>
              </a:ext>
            </a:extLst>
          </p:cNvPr>
          <p:cNvSpPr txBox="1">
            <a:spLocks/>
          </p:cNvSpPr>
          <p:nvPr/>
        </p:nvSpPr>
        <p:spPr>
          <a:xfrm>
            <a:off x="897644" y="1764746"/>
            <a:ext cx="9840264" cy="880800"/>
          </a:xfrm>
          <a:prstGeom prst="rect">
            <a:avLst/>
          </a:prstGeom>
        </p:spPr>
        <p:txBody>
          <a:bodyPr vert="horz" lIns="95232" tIns="47616" rIns="95232" bIns="47616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RANGOS DE EDAD</a:t>
            </a:r>
          </a:p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EMPIEZA LA TECNIFICACIÓN? </a:t>
            </a: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2645546"/>
            <a:ext cx="10515600" cy="3531417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60% de los medallistas en Judo en los JJOO de Sídney, Atenas y Pekín  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Habían practicado </a:t>
            </a:r>
            <a:r>
              <a:rPr lang="es-ES" b="1" dirty="0" smtClean="0">
                <a:solidFill>
                  <a:schemeClr val="accent4"/>
                </a:solidFill>
              </a:rPr>
              <a:t>varios deportes a la vez </a:t>
            </a:r>
            <a:r>
              <a:rPr lang="es-ES" dirty="0" smtClean="0"/>
              <a:t>hasta los </a:t>
            </a:r>
            <a:r>
              <a:rPr lang="es-ES" b="1" dirty="0" smtClean="0">
                <a:solidFill>
                  <a:schemeClr val="accent4"/>
                </a:solidFill>
              </a:rPr>
              <a:t>12-13 años</a:t>
            </a:r>
          </a:p>
          <a:p>
            <a:pPr marL="0" indent="0">
              <a:buNone/>
            </a:pPr>
            <a:endParaRPr lang="es-ES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s-ES" dirty="0" smtClean="0"/>
              <a:t>No tiene sentido hablar de entrenamiento específico en Judo antes de esa edad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Flecha abajo 6"/>
          <p:cNvSpPr/>
          <p:nvPr/>
        </p:nvSpPr>
        <p:spPr>
          <a:xfrm>
            <a:off x="5095725" y="3191935"/>
            <a:ext cx="532717" cy="4231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Igual que 8"/>
          <p:cNvSpPr/>
          <p:nvPr/>
        </p:nvSpPr>
        <p:spPr>
          <a:xfrm>
            <a:off x="5001945" y="4038722"/>
            <a:ext cx="914400" cy="914400"/>
          </a:xfrm>
          <a:prstGeom prst="mathEqua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6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FDF1-BAE2-8148-84AD-1A5B55E9C648}"/>
              </a:ext>
            </a:extLst>
          </p:cNvPr>
          <p:cNvSpPr txBox="1">
            <a:spLocks/>
          </p:cNvSpPr>
          <p:nvPr/>
        </p:nvSpPr>
        <p:spPr>
          <a:xfrm>
            <a:off x="544055" y="256124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 smtClean="0">
                <a:solidFill>
                  <a:prstClr val="black"/>
                </a:solidFill>
                <a:latin typeface="Montserrat" pitchFamily="2" charset="77"/>
              </a:rPr>
              <a:t>I CONGRESO NACIONAL DE PROFESORES RFEJYDA </a:t>
            </a:r>
            <a:endParaRPr lang="es-ES" sz="125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1" y="5921293"/>
            <a:ext cx="705144" cy="6825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8596" y="491038"/>
            <a:ext cx="5006041" cy="672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544056" y="610219"/>
            <a:ext cx="4467693" cy="385940"/>
          </a:xfrm>
          <a:prstGeom prst="rect">
            <a:avLst/>
          </a:prstGeom>
        </p:spPr>
        <p:txBody>
          <a:bodyPr vert="horz" lIns="95232" tIns="47616" rIns="95232" bIns="47616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2348">
              <a:defRPr/>
            </a:pPr>
            <a:r>
              <a:rPr lang="es-ES" sz="1875" b="1" dirty="0" smtClean="0">
                <a:solidFill>
                  <a:sysClr val="windowText" lastClr="000000"/>
                </a:solidFill>
                <a:latin typeface="Montserrat Medium"/>
              </a:rPr>
              <a:t>PLAN NACIONAL DE TECNIFICACIÓN</a:t>
            </a:r>
            <a:endParaRPr lang="es-ES" sz="1875" b="1" dirty="0">
              <a:solidFill>
                <a:sysClr val="windowText" lastClr="000000"/>
              </a:solidFill>
              <a:latin typeface="Montserrat Medium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60EFC3-94AD-4E58-8FAC-15A89B8B7CAD}"/>
              </a:ext>
            </a:extLst>
          </p:cNvPr>
          <p:cNvSpPr txBox="1">
            <a:spLocks/>
          </p:cNvSpPr>
          <p:nvPr/>
        </p:nvSpPr>
        <p:spPr>
          <a:xfrm>
            <a:off x="440527" y="1209008"/>
            <a:ext cx="10951637" cy="96860"/>
          </a:xfrm>
          <a:prstGeom prst="rect">
            <a:avLst/>
          </a:prstGeom>
        </p:spPr>
        <p:txBody>
          <a:bodyPr vert="horz" lIns="95232" tIns="47616" rIns="95232" bIns="47616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2083" b="1" dirty="0">
                <a:latin typeface="Montserrat Light" panose="00000400000000000000" pitchFamily="2" charset="0"/>
              </a:rPr>
              <a:t> </a:t>
            </a:r>
            <a:r>
              <a:rPr lang="es-ES" sz="2083" b="1" dirty="0">
                <a:solidFill>
                  <a:sysClr val="windowText" lastClr="000000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8625A7-1DDC-45A8-9FDE-910AEBE1D362}"/>
              </a:ext>
            </a:extLst>
          </p:cNvPr>
          <p:cNvSpPr txBox="1">
            <a:spLocks/>
          </p:cNvSpPr>
          <p:nvPr/>
        </p:nvSpPr>
        <p:spPr>
          <a:xfrm>
            <a:off x="696308" y="2222359"/>
            <a:ext cx="9840264" cy="2651482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8D20D-82B6-49BF-A328-99E4796696E0}"/>
              </a:ext>
            </a:extLst>
          </p:cNvPr>
          <p:cNvSpPr/>
          <p:nvPr/>
        </p:nvSpPr>
        <p:spPr>
          <a:xfrm>
            <a:off x="1837" y="1486877"/>
            <a:ext cx="12188326" cy="96860"/>
          </a:xfrm>
          <a:prstGeom prst="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DB8545-D46C-435D-A3B8-22F1046BDA78}"/>
              </a:ext>
            </a:extLst>
          </p:cNvPr>
          <p:cNvSpPr txBox="1">
            <a:spLocks/>
          </p:cNvSpPr>
          <p:nvPr/>
        </p:nvSpPr>
        <p:spPr>
          <a:xfrm>
            <a:off x="897644" y="1764746"/>
            <a:ext cx="9840264" cy="880800"/>
          </a:xfrm>
          <a:prstGeom prst="rect">
            <a:avLst/>
          </a:prstGeom>
        </p:spPr>
        <p:txBody>
          <a:bodyPr vert="horz" lIns="95232" tIns="47616" rIns="95232" bIns="47616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RANGOS DE EDAD </a:t>
            </a:r>
          </a:p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EMPIEZA EL ALTO RENDIMIENTO? </a:t>
            </a: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2645546"/>
            <a:ext cx="10515600" cy="35314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8</a:t>
            </a:r>
            <a:r>
              <a:rPr lang="es-ES" dirty="0" smtClean="0"/>
              <a:t>0% de los medallistas en Judo en los JJOO de Sídney, Atenas y Pekín  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Ya habían sido internacionales en</a:t>
            </a:r>
            <a:r>
              <a:rPr lang="es-ES" b="1" dirty="0" smtClean="0">
                <a:solidFill>
                  <a:schemeClr val="accent4"/>
                </a:solidFill>
              </a:rPr>
              <a:t> categorías cadete y junior </a:t>
            </a:r>
            <a:r>
              <a:rPr lang="es-ES" dirty="0" smtClean="0"/>
              <a:t>con sus países y conseguido </a:t>
            </a:r>
            <a:r>
              <a:rPr lang="es-ES" b="1" dirty="0" smtClean="0">
                <a:solidFill>
                  <a:srgbClr val="FFC000"/>
                </a:solidFill>
              </a:rPr>
              <a:t>medallas</a:t>
            </a:r>
            <a:r>
              <a:rPr lang="es-ES" dirty="0" smtClean="0"/>
              <a:t> en el circuito internacional absoluto antes de los </a:t>
            </a:r>
            <a:r>
              <a:rPr lang="es-ES" b="1" dirty="0" smtClean="0">
                <a:solidFill>
                  <a:srgbClr val="FFC000"/>
                </a:solidFill>
              </a:rPr>
              <a:t>22 años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endParaRPr lang="es-ES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s-ES" dirty="0" smtClean="0"/>
              <a:t>Estadísticamente es complicado llegar a la élite en Judo si antes de los 20 años no estás compitiendo a nivel internacional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Flecha abajo 6"/>
          <p:cNvSpPr/>
          <p:nvPr/>
        </p:nvSpPr>
        <p:spPr>
          <a:xfrm>
            <a:off x="5095725" y="3191935"/>
            <a:ext cx="532717" cy="4231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Igual que 8"/>
          <p:cNvSpPr/>
          <p:nvPr/>
        </p:nvSpPr>
        <p:spPr>
          <a:xfrm>
            <a:off x="5011749" y="4495922"/>
            <a:ext cx="914400" cy="914400"/>
          </a:xfrm>
          <a:prstGeom prst="mathEqua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3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FDF1-BAE2-8148-84AD-1A5B55E9C648}"/>
              </a:ext>
            </a:extLst>
          </p:cNvPr>
          <p:cNvSpPr txBox="1">
            <a:spLocks/>
          </p:cNvSpPr>
          <p:nvPr/>
        </p:nvSpPr>
        <p:spPr>
          <a:xfrm>
            <a:off x="544055" y="256124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 smtClean="0">
                <a:solidFill>
                  <a:prstClr val="black"/>
                </a:solidFill>
                <a:latin typeface="Montserrat" pitchFamily="2" charset="77"/>
              </a:rPr>
              <a:t>I CONGRESO NACIONAL DE PROFESORES RFEJYDA </a:t>
            </a:r>
            <a:endParaRPr lang="es-ES" sz="125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1" y="5921293"/>
            <a:ext cx="705144" cy="6825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8596" y="491038"/>
            <a:ext cx="5006041" cy="672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544056" y="610219"/>
            <a:ext cx="4467693" cy="385940"/>
          </a:xfrm>
          <a:prstGeom prst="rect">
            <a:avLst/>
          </a:prstGeom>
        </p:spPr>
        <p:txBody>
          <a:bodyPr vert="horz" lIns="95232" tIns="47616" rIns="95232" bIns="47616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2348">
              <a:defRPr/>
            </a:pPr>
            <a:r>
              <a:rPr lang="es-ES" sz="1875" b="1" dirty="0" smtClean="0">
                <a:solidFill>
                  <a:sysClr val="windowText" lastClr="000000"/>
                </a:solidFill>
                <a:latin typeface="Montserrat Medium"/>
              </a:rPr>
              <a:t>PLAN NACIONAL DE TECNIFICACIÓN</a:t>
            </a:r>
            <a:endParaRPr lang="es-ES" sz="1875" b="1" dirty="0">
              <a:solidFill>
                <a:sysClr val="windowText" lastClr="000000"/>
              </a:solidFill>
              <a:latin typeface="Montserrat Medium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60EFC3-94AD-4E58-8FAC-15A89B8B7CAD}"/>
              </a:ext>
            </a:extLst>
          </p:cNvPr>
          <p:cNvSpPr txBox="1">
            <a:spLocks/>
          </p:cNvSpPr>
          <p:nvPr/>
        </p:nvSpPr>
        <p:spPr>
          <a:xfrm>
            <a:off x="440527" y="1209008"/>
            <a:ext cx="10951637" cy="96860"/>
          </a:xfrm>
          <a:prstGeom prst="rect">
            <a:avLst/>
          </a:prstGeom>
        </p:spPr>
        <p:txBody>
          <a:bodyPr vert="horz" lIns="95232" tIns="47616" rIns="95232" bIns="47616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2083" b="1" dirty="0">
                <a:latin typeface="Montserrat Light" panose="00000400000000000000" pitchFamily="2" charset="0"/>
              </a:rPr>
              <a:t> </a:t>
            </a:r>
            <a:r>
              <a:rPr lang="es-ES" sz="2083" b="1" dirty="0">
                <a:solidFill>
                  <a:sysClr val="windowText" lastClr="000000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8625A7-1DDC-45A8-9FDE-910AEBE1D362}"/>
              </a:ext>
            </a:extLst>
          </p:cNvPr>
          <p:cNvSpPr txBox="1">
            <a:spLocks/>
          </p:cNvSpPr>
          <p:nvPr/>
        </p:nvSpPr>
        <p:spPr>
          <a:xfrm>
            <a:off x="696308" y="2222359"/>
            <a:ext cx="9840264" cy="2651482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8D20D-82B6-49BF-A328-99E4796696E0}"/>
              </a:ext>
            </a:extLst>
          </p:cNvPr>
          <p:cNvSpPr/>
          <p:nvPr/>
        </p:nvSpPr>
        <p:spPr>
          <a:xfrm>
            <a:off x="1837" y="1486877"/>
            <a:ext cx="12188326" cy="96860"/>
          </a:xfrm>
          <a:prstGeom prst="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DB8545-D46C-435D-A3B8-22F1046BDA78}"/>
              </a:ext>
            </a:extLst>
          </p:cNvPr>
          <p:cNvSpPr txBox="1">
            <a:spLocks/>
          </p:cNvSpPr>
          <p:nvPr/>
        </p:nvSpPr>
        <p:spPr>
          <a:xfrm>
            <a:off x="897644" y="1764746"/>
            <a:ext cx="9840264" cy="880800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RANGOS DE EDAD </a:t>
            </a: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2645546"/>
            <a:ext cx="10515600" cy="3531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Los programas de tecnificación en Judo deberían estar orientados a </a:t>
            </a:r>
            <a:r>
              <a:rPr lang="es-ES" b="1" dirty="0" smtClean="0">
                <a:solidFill>
                  <a:srgbClr val="FFC000"/>
                </a:solidFill>
              </a:rPr>
              <a:t>deportistas de entre 15 y 21 años</a:t>
            </a:r>
            <a:r>
              <a:rPr lang="es-ES" dirty="0" smtClean="0"/>
              <a:t>, con posibles excepciones. </a:t>
            </a:r>
          </a:p>
          <a:p>
            <a:pPr marL="0" indent="0">
              <a:buNone/>
            </a:pPr>
            <a:r>
              <a:rPr lang="es-ES" b="1" dirty="0" smtClean="0"/>
              <a:t>Puede y debe estructurarse en contacto con las actividades del equipo nacional cadete y junior.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8421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FDF1-BAE2-8148-84AD-1A5B55E9C648}"/>
              </a:ext>
            </a:extLst>
          </p:cNvPr>
          <p:cNvSpPr txBox="1">
            <a:spLocks/>
          </p:cNvSpPr>
          <p:nvPr/>
        </p:nvSpPr>
        <p:spPr>
          <a:xfrm>
            <a:off x="544055" y="256124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 smtClean="0">
                <a:solidFill>
                  <a:prstClr val="black"/>
                </a:solidFill>
                <a:latin typeface="Montserrat" pitchFamily="2" charset="77"/>
              </a:rPr>
              <a:t>I CONGRESO NACIONAL DE PROFESORES RFEJYDA </a:t>
            </a:r>
            <a:endParaRPr lang="es-ES" sz="125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1" y="5921293"/>
            <a:ext cx="705144" cy="6825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8596" y="491038"/>
            <a:ext cx="5006041" cy="672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544056" y="610219"/>
            <a:ext cx="4467693" cy="385940"/>
          </a:xfrm>
          <a:prstGeom prst="rect">
            <a:avLst/>
          </a:prstGeom>
        </p:spPr>
        <p:txBody>
          <a:bodyPr vert="horz" lIns="95232" tIns="47616" rIns="95232" bIns="47616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2348">
              <a:defRPr/>
            </a:pPr>
            <a:r>
              <a:rPr lang="es-ES" sz="1875" b="1" dirty="0" smtClean="0">
                <a:solidFill>
                  <a:sysClr val="windowText" lastClr="000000"/>
                </a:solidFill>
                <a:latin typeface="Montserrat Medium"/>
              </a:rPr>
              <a:t>PLAN NACIONAL DE TECNIFICACIÓN</a:t>
            </a:r>
            <a:endParaRPr lang="es-ES" sz="1875" b="1" dirty="0">
              <a:solidFill>
                <a:sysClr val="windowText" lastClr="000000"/>
              </a:solidFill>
              <a:latin typeface="Montserrat Medium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60EFC3-94AD-4E58-8FAC-15A89B8B7CAD}"/>
              </a:ext>
            </a:extLst>
          </p:cNvPr>
          <p:cNvSpPr txBox="1">
            <a:spLocks/>
          </p:cNvSpPr>
          <p:nvPr/>
        </p:nvSpPr>
        <p:spPr>
          <a:xfrm>
            <a:off x="440527" y="1209008"/>
            <a:ext cx="10951637" cy="96860"/>
          </a:xfrm>
          <a:prstGeom prst="rect">
            <a:avLst/>
          </a:prstGeom>
        </p:spPr>
        <p:txBody>
          <a:bodyPr vert="horz" lIns="95232" tIns="47616" rIns="95232" bIns="47616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2083" b="1" dirty="0">
                <a:latin typeface="Montserrat Light" panose="00000400000000000000" pitchFamily="2" charset="0"/>
              </a:rPr>
              <a:t> </a:t>
            </a:r>
            <a:r>
              <a:rPr lang="es-ES" sz="2083" b="1" dirty="0">
                <a:solidFill>
                  <a:sysClr val="windowText" lastClr="000000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8625A7-1DDC-45A8-9FDE-910AEBE1D362}"/>
              </a:ext>
            </a:extLst>
          </p:cNvPr>
          <p:cNvSpPr txBox="1">
            <a:spLocks/>
          </p:cNvSpPr>
          <p:nvPr/>
        </p:nvSpPr>
        <p:spPr>
          <a:xfrm>
            <a:off x="696308" y="2222359"/>
            <a:ext cx="9840264" cy="2651482"/>
          </a:xfrm>
          <a:prstGeom prst="rect">
            <a:avLst/>
          </a:prstGeom>
        </p:spPr>
        <p:txBody>
          <a:bodyPr vert="horz" lIns="95232" tIns="47616" rIns="95232" bIns="476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8D20D-82B6-49BF-A328-99E4796696E0}"/>
              </a:ext>
            </a:extLst>
          </p:cNvPr>
          <p:cNvSpPr/>
          <p:nvPr/>
        </p:nvSpPr>
        <p:spPr>
          <a:xfrm>
            <a:off x="1837" y="1486877"/>
            <a:ext cx="12188326" cy="96860"/>
          </a:xfrm>
          <a:prstGeom prst="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DB8545-D46C-435D-A3B8-22F1046BDA78}"/>
              </a:ext>
            </a:extLst>
          </p:cNvPr>
          <p:cNvSpPr txBox="1">
            <a:spLocks/>
          </p:cNvSpPr>
          <p:nvPr/>
        </p:nvSpPr>
        <p:spPr>
          <a:xfrm>
            <a:off x="897644" y="1764746"/>
            <a:ext cx="9840264" cy="880800"/>
          </a:xfrm>
          <a:prstGeom prst="rect">
            <a:avLst/>
          </a:prstGeom>
        </p:spPr>
        <p:txBody>
          <a:bodyPr vert="horz" lIns="95232" tIns="47616" rIns="95232" bIns="47616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2348">
              <a:spcBef>
                <a:spcPts val="1042"/>
              </a:spcBef>
              <a:buNone/>
              <a:defRPr/>
            </a:pPr>
            <a:r>
              <a:rPr lang="es-E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¿PARA QUÉ UN PLAN NACIONAL DE TECNIFICACIÓN? </a:t>
            </a:r>
          </a:p>
          <a:p>
            <a:pPr marL="0" indent="0" algn="ctr" defTabSz="952348">
              <a:spcBef>
                <a:spcPts val="1042"/>
              </a:spcBef>
              <a:buNone/>
              <a:defRPr/>
            </a:pPr>
            <a:endParaRPr lang="es-ES" sz="6600" dirty="0">
              <a:solidFill>
                <a:schemeClr val="accent4"/>
              </a:solidFill>
              <a:latin typeface="Calibri" panose="020F0502020204030204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2645546"/>
            <a:ext cx="10515600" cy="3531417"/>
          </a:xfrm>
        </p:spPr>
        <p:txBody>
          <a:bodyPr/>
          <a:lstStyle/>
          <a:p>
            <a:r>
              <a:rPr lang="es-ES" dirty="0" smtClean="0"/>
              <a:t>Ofrecer a los deportistas talentosos en esos rangos de edad la oportunidad de convertirse en deportistas expertos (al tiempo que talentosos). </a:t>
            </a:r>
          </a:p>
          <a:p>
            <a:r>
              <a:rPr lang="es-ES" dirty="0" smtClean="0"/>
              <a:t>Evitar que los deportistas talentosos se pierdan por falta de medios para llegar a convertirse en expertos.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7463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811</Words>
  <Application>Microsoft Office PowerPoint</Application>
  <PresentationFormat>Panorámica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Montserrat Light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</dc:creator>
  <cp:lastModifiedBy>SARA</cp:lastModifiedBy>
  <cp:revision>14</cp:revision>
  <dcterms:created xsi:type="dcterms:W3CDTF">2024-03-07T12:25:05Z</dcterms:created>
  <dcterms:modified xsi:type="dcterms:W3CDTF">2024-03-17T08:17:47Z</dcterms:modified>
</cp:coreProperties>
</file>